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39D501F-A7AF-457C-B87B-352F7EFEB025}" type="datetimeFigureOut">
              <a:rPr lang="en-US" smtClean="0"/>
              <a:pPr/>
              <a:t>15/07/2013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585B5FC-C485-41A0-ADD7-4773933C2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D501F-A7AF-457C-B87B-352F7EFEB025}" type="datetimeFigureOut">
              <a:rPr lang="en-US" smtClean="0"/>
              <a:pPr/>
              <a:t>15/07/2013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85B5FC-C485-41A0-ADD7-4773933C22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D501F-A7AF-457C-B87B-352F7EFEB025}" type="datetimeFigureOut">
              <a:rPr lang="en-US" smtClean="0"/>
              <a:pPr/>
              <a:t>15/07/2013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85B5FC-C485-41A0-ADD7-4773933C22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D501F-A7AF-457C-B87B-352F7EFEB025}" type="datetimeFigureOut">
              <a:rPr lang="en-US" smtClean="0"/>
              <a:pPr/>
              <a:t>15/07/2013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85B5FC-C485-41A0-ADD7-4773933C22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39D501F-A7AF-457C-B87B-352F7EFEB025}" type="datetimeFigureOut">
              <a:rPr lang="en-US" smtClean="0"/>
              <a:pPr/>
              <a:t>15/07/2013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585B5FC-C485-41A0-ADD7-4773933C2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D501F-A7AF-457C-B87B-352F7EFEB025}" type="datetimeFigureOut">
              <a:rPr lang="en-US" smtClean="0"/>
              <a:pPr/>
              <a:t>15/07/2013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585B5FC-C485-41A0-ADD7-4773933C2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D501F-A7AF-457C-B87B-352F7EFEB025}" type="datetimeFigureOut">
              <a:rPr lang="en-US" smtClean="0"/>
              <a:pPr/>
              <a:t>15/07/2013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585B5FC-C485-41A0-ADD7-4773933C22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D501F-A7AF-457C-B87B-352F7EFEB025}" type="datetimeFigureOut">
              <a:rPr lang="en-US" smtClean="0"/>
              <a:pPr/>
              <a:t>15/07/2013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85B5FC-C485-41A0-ADD7-4773933C2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D501F-A7AF-457C-B87B-352F7EFEB025}" type="datetimeFigureOut">
              <a:rPr lang="en-US" smtClean="0"/>
              <a:pPr/>
              <a:t>15/07/2013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85B5FC-C485-41A0-ADD7-4773933C22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39D501F-A7AF-457C-B87B-352F7EFEB025}" type="datetimeFigureOut">
              <a:rPr lang="en-US" smtClean="0"/>
              <a:pPr/>
              <a:t>15/07/2013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585B5FC-C485-41A0-ADD7-4773933C2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39D501F-A7AF-457C-B87B-352F7EFEB025}" type="datetimeFigureOut">
              <a:rPr lang="en-US" smtClean="0"/>
              <a:pPr/>
              <a:t>15/07/2013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585B5FC-C485-41A0-ADD7-4773933C2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39D501F-A7AF-457C-B87B-352F7EFEB025}" type="datetimeFigureOut">
              <a:rPr lang="en-US" smtClean="0"/>
              <a:pPr/>
              <a:t>15/07/2013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585B5FC-C485-41A0-ADD7-4773933C2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Gold Movement Across the Time Frame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/>
              <a:t>Is This a Holding Time ?</a:t>
            </a:r>
            <a:endParaRPr lang="en-US" u="sng" dirty="0"/>
          </a:p>
        </p:txBody>
      </p:sp>
      <p:pic>
        <p:nvPicPr>
          <p:cNvPr id="4" name="Picture 2" descr="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9975" y="6269038"/>
            <a:ext cx="1724025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0"/>
          <a:ext cx="9144001" cy="6858009"/>
        </p:xfrm>
        <a:graphic>
          <a:graphicData uri="http://schemas.openxmlformats.org/drawingml/2006/table">
            <a:tbl>
              <a:tblPr/>
              <a:tblGrid>
                <a:gridCol w="948289"/>
                <a:gridCol w="1032162"/>
                <a:gridCol w="39412"/>
                <a:gridCol w="1411297"/>
                <a:gridCol w="1066397"/>
                <a:gridCol w="228514"/>
                <a:gridCol w="1066397"/>
                <a:gridCol w="1014132"/>
                <a:gridCol w="240611"/>
                <a:gridCol w="919981"/>
                <a:gridCol w="1176809"/>
              </a:tblGrid>
              <a:tr h="281785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latin typeface="Arial"/>
                        </a:rPr>
                        <a:t>10 GMS OF GOLD PRICE HISTORY OF THE LAST 86 YRS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6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YEAR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PRICE </a:t>
                      </a:r>
                      <a:br>
                        <a:rPr lang="en-US" sz="1400" b="1" i="0" u="none" strike="noStrike" dirty="0">
                          <a:latin typeface="Arial"/>
                        </a:rPr>
                      </a:br>
                      <a:r>
                        <a:rPr lang="en-US" sz="1400" b="1" i="0" u="none" strike="noStrike" dirty="0">
                          <a:latin typeface="Arial"/>
                        </a:rPr>
                        <a:t>(Rs)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YEAR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PRICE (Rs)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YEAR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PRICE (Rs)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YEAR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PRICE (Rs)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1925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18.75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1947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88.62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1969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176.00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1991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3466.00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1926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18.43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1948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95.87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1970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184.50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1992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4334.00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1927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18.37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1949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94.17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1971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193.00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1993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4140.00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1928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18.37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1950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99.18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1972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202.00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1994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4598.00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1929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18.43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1951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98.05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1973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278.00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1995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4680.00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1930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18.05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1952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76.81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1974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506.00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1996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5160.00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1931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18.18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1953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73.06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1975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540.00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1997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4725.00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1932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23.06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1954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77.75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1976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432.00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1998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4045.00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1933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24.05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1955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79.18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1977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486.00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1999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4234.00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1934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28.81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1956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90.81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1978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685.00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2000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4400.00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1935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30.81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1957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90.62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1979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937.00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2001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4300.00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1936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29.81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1958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95.38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1980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1330.00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2002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4990.00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1937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30.18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1959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102.56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1981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1800.00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2003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5600.00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1938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29.93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1960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111.87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1982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1645.00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2004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5850.00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1939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31.74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1961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119.35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1983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1800.00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2005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7000.00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1940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36.04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1962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119.75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1984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2006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8400.00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1941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37.43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1963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97.00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1985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2130.00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2007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10800.00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1942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44.05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1964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63.25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1986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2140.00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2008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12500.00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1943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51.05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1965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71.75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1987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2570.00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2009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14500.00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1944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52.93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1966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83.75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1988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3130.00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18500.00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1945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62.00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1967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102.50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1989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3140.00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26400.00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1946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83.87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1968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162.00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1990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3200.00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4385" marR="4385" marT="43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4385" marR="4385" marT="43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9975" y="6269038"/>
            <a:ext cx="1724025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2"/>
          <a:ext cx="9144000" cy="6857988"/>
        </p:xfrm>
        <a:graphic>
          <a:graphicData uri="http://schemas.openxmlformats.org/drawingml/2006/table">
            <a:tbl>
              <a:tblPr/>
              <a:tblGrid>
                <a:gridCol w="1161032"/>
                <a:gridCol w="1124968"/>
                <a:gridCol w="228600"/>
                <a:gridCol w="990600"/>
                <a:gridCol w="1143000"/>
                <a:gridCol w="228600"/>
                <a:gridCol w="990600"/>
                <a:gridCol w="1050584"/>
                <a:gridCol w="236588"/>
                <a:gridCol w="904596"/>
                <a:gridCol w="1084832"/>
              </a:tblGrid>
              <a:tr h="429149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latin typeface="Arial"/>
                        </a:rPr>
                        <a:t>10 GMS OF GOLD PRICE HISTORY OF THE LAST 86 YRS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25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YEAR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PRICE ($)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YEAR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PRICE ($)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YEAR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PRICE ($)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YEAR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PRICE ($)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1925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20.64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1947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34.71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1969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41.28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362.11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1926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20.63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1948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34.71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1970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36.02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343.82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1927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20.64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1949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31.69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1971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40.62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359.77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1928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20.66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1950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34.72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1972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58.42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384.00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1929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20.63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1951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34.72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97.39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383.79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1930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20.65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1952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34.60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154.00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1996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387.81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1931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17.06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1953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34.84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160.86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1997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331.02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1932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20.69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1954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35.04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124.74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1998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294.24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1933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26.33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1955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35.03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147.84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1999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278.98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1934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34.69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1956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34.99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193.40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2000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279.11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1935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34.84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1957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34.95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1979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306.00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2001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271.04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1936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34.87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1958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35.10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1980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615.00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2002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309.73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1937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34.79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1959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35.10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1981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460.00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2003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363.38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1938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34.85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1960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35.27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1982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376.00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409.72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1939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34.42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1961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35.25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1983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424.00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444.74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1940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33.85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1962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35.23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1984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361.00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603.46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1941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33.85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1963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35.09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1985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317.00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695.39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1942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33.85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1964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35.10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1986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368.00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871.96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1943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33.85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1965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35.12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1987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447.00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2009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972.35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1944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33.85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1966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35.13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1988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437.00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1224.53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1945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34.71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1967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34.95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1989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381.00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2011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1571.52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"/>
                        </a:rPr>
                        <a:t>1946</a:t>
                      </a:r>
                    </a:p>
                  </a:txBody>
                  <a:tcPr marL="4385" marR="4385" marT="4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34.71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1968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"/>
                        </a:rPr>
                        <a:t>39.31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1990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383.51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4385" marR="4385" marT="43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9975" y="6269038"/>
            <a:ext cx="1724025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1400" y="2819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Thank You</a:t>
            </a:r>
          </a:p>
        </p:txBody>
      </p:sp>
      <p:pic>
        <p:nvPicPr>
          <p:cNvPr id="5" name="Picture 2" descr="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9975" y="6269038"/>
            <a:ext cx="1724025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413</Words>
  <Application>Microsoft Office PowerPoint</Application>
  <PresentationFormat>On-screen Show (4:3)</PresentationFormat>
  <Paragraphs>445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Foundry</vt:lpstr>
      <vt:lpstr>Gold Movement Across the Time Frame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Gold Movement Across the Time Frame</dc:title>
  <dc:creator>Rahul</dc:creator>
  <cp:lastModifiedBy>Rahul</cp:lastModifiedBy>
  <cp:revision>3</cp:revision>
  <dcterms:created xsi:type="dcterms:W3CDTF">2013-07-13T07:05:16Z</dcterms:created>
  <dcterms:modified xsi:type="dcterms:W3CDTF">2013-07-15T06:18:40Z</dcterms:modified>
</cp:coreProperties>
</file>